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46"/>
  </p:notesMasterIdLst>
  <p:handoutMasterIdLst>
    <p:handoutMasterId r:id="rId47"/>
  </p:handoutMasterIdLst>
  <p:sldIdLst>
    <p:sldId id="308" r:id="rId4"/>
    <p:sldId id="663" r:id="rId5"/>
    <p:sldId id="611" r:id="rId6"/>
    <p:sldId id="633" r:id="rId7"/>
    <p:sldId id="671" r:id="rId8"/>
    <p:sldId id="670" r:id="rId9"/>
    <p:sldId id="661" r:id="rId10"/>
    <p:sldId id="672" r:id="rId11"/>
    <p:sldId id="625" r:id="rId12"/>
    <p:sldId id="636" r:id="rId13"/>
    <p:sldId id="648" r:id="rId14"/>
    <p:sldId id="673" r:id="rId15"/>
    <p:sldId id="664" r:id="rId16"/>
    <p:sldId id="626" r:id="rId17"/>
    <p:sldId id="659" r:id="rId18"/>
    <p:sldId id="660" r:id="rId19"/>
    <p:sldId id="651" r:id="rId20"/>
    <p:sldId id="668" r:id="rId21"/>
    <p:sldId id="652" r:id="rId22"/>
    <p:sldId id="667" r:id="rId23"/>
    <p:sldId id="653" r:id="rId24"/>
    <p:sldId id="669" r:id="rId25"/>
    <p:sldId id="543" r:id="rId26"/>
    <p:sldId id="517" r:id="rId27"/>
    <p:sldId id="544" r:id="rId28"/>
    <p:sldId id="590" r:id="rId29"/>
    <p:sldId id="546" r:id="rId30"/>
    <p:sldId id="628" r:id="rId31"/>
    <p:sldId id="629" r:id="rId32"/>
    <p:sldId id="645" r:id="rId33"/>
    <p:sldId id="666" r:id="rId34"/>
    <p:sldId id="658" r:id="rId35"/>
    <p:sldId id="631" r:id="rId36"/>
    <p:sldId id="675" r:id="rId37"/>
    <p:sldId id="655" r:id="rId38"/>
    <p:sldId id="617" r:id="rId39"/>
    <p:sldId id="643" r:id="rId40"/>
    <p:sldId id="646" r:id="rId41"/>
    <p:sldId id="647" r:id="rId42"/>
    <p:sldId id="642" r:id="rId43"/>
    <p:sldId id="639" r:id="rId44"/>
    <p:sldId id="363" r:id="rId45"/>
  </p:sldIdLst>
  <p:sldSz cx="9144000" cy="6858000" type="screen4x3"/>
  <p:notesSz cx="6858000" cy="9144000"/>
  <p:embeddedFontLst>
    <p:embeddedFont>
      <p:font typeface="Consolas" pitchFamily="49" charset="0"/>
      <p:regular r:id="rId48"/>
      <p:bold r:id="rId49"/>
      <p:italic r:id="rId50"/>
      <p:boldItalic r:id="rId51"/>
    </p:embeddedFont>
    <p:embeddedFont>
      <p:font typeface="Segoe Light" charset="0"/>
      <p:regular r:id="rId52"/>
      <p:italic r:id="rId53"/>
    </p:embeddedFont>
    <p:embeddedFont>
      <p:font typeface="Segoe Condensed" pitchFamily="34" charset="0"/>
      <p:regular r:id="rId54"/>
      <p:bold r:id="rId55"/>
    </p:embeddedFont>
    <p:embeddedFont>
      <p:font typeface="Segoe UI" pitchFamily="34" charset="0"/>
      <p:regular r:id="rId56"/>
      <p:bold r:id="rId57"/>
      <p:italic r:id="rId58"/>
      <p:boldItalic r:id="rId59"/>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5" autoAdjust="0"/>
    <p:restoredTop sz="86475" autoAdjust="0"/>
  </p:normalViewPr>
  <p:slideViewPr>
    <p:cSldViewPr snapToGrid="0">
      <p:cViewPr>
        <p:scale>
          <a:sx n="69" d="100"/>
          <a:sy n="69" d="100"/>
        </p:scale>
        <p:origin x="-1722" y="-318"/>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pt>
    <dgm:pt modelId="{1052A931-8BA3-40DE-B6A1-BA31BC6BE7D6}" type="pres">
      <dgm:prSet presAssocID="{8DEBFC9D-3CE6-4A3E-95E6-265787BDC539}" presName="linNode" presStyleCnt="0"/>
      <dgm:spPr/>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pt>
    <dgm:pt modelId="{C7A45816-E7D5-4193-A75F-7D22A6D4D136}" type="pres">
      <dgm:prSet presAssocID="{50C8857A-FA85-4D89-B52E-CC870B8311F3}" presName="linNode" presStyleCnt="0"/>
      <dgm:spPr/>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pt>
    <dgm:pt modelId="{253FEB3F-A04E-4697-A3C6-139D512607D3}" type="pres">
      <dgm:prSet presAssocID="{08F6FB12-3E4E-4989-A282-D306B5A1CC6C}" presName="linNode" presStyleCnt="0"/>
      <dgm:spPr/>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199FB712-FB98-45AF-B208-EC1B461B7235}" type="presOf" srcId="{9C569022-67DE-4ECE-A658-EE689AF4F1C9}" destId="{0B61F41B-E0A1-4219-807E-63169DFB0B72}"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E2B94CEF-F925-4738-A00F-DC9E4A2961BB}" srcId="{8DEBFC9D-3CE6-4A3E-95E6-265787BDC539}" destId="{E7CBF9B2-CD0A-4DF6-A425-54ADAF497CCB}" srcOrd="0" destOrd="0" parTransId="{E337D98B-430B-4276-A4B3-81EA6B6F6084}" sibTransId="{188C9BDC-9F98-42FC-A499-2067C0DBE4BF}"/>
    <dgm:cxn modelId="{FAA13CC6-DB5C-4291-866F-41E1FA4EDE4A}" type="presOf" srcId="{E7CBF9B2-CD0A-4DF6-A425-54ADAF497CCB}" destId="{FF6B19C8-2B66-4B5F-AD41-13FE9DD73051}"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6243C113-6AE5-466B-A383-9AE5E27266FC}" type="presOf" srcId="{40AAE544-C3AA-4E61-9AFE-DE3BAF4A9A75}" destId="{73373EED-2983-43F2-8842-AADEB2ABAB7D}" srcOrd="0" destOrd="0" presId="urn:microsoft.com/office/officeart/2005/8/layout/vList5"/>
    <dgm:cxn modelId="{2604A0C6-3B6A-4D15-9D2D-F9CD5EF37A33}" srcId="{70F4318A-E777-496C-A321-306B9B7E76B4}" destId="{8DEBFC9D-3CE6-4A3E-95E6-265787BDC539}" srcOrd="1" destOrd="0" parTransId="{F43BC17D-7491-4BF6-9F59-74095F339A61}" sibTransId="{2C8638FF-1B5B-4A0C-923C-1B89133B2453}"/>
    <dgm:cxn modelId="{65AABFBB-12D2-474F-8716-34060FA36ACC}" srcId="{50C8857A-FA85-4D89-B52E-CC870B8311F3}" destId="{7D824AA5-587E-4A6E-9A15-77851A77D8DE}" srcOrd="0" destOrd="0" parTransId="{36FC712F-FA0F-4634-9805-0A546F79F083}" sibTransId="{87CA6513-3EF3-458B-8984-C98AA4D219A1}"/>
    <dgm:cxn modelId="{8140C06B-DCB1-46A6-8CBA-EBA4C20049E4}" srcId="{08F6FB12-3E4E-4989-A282-D306B5A1CC6C}" destId="{40AAE544-C3AA-4E61-9AFE-DE3BAF4A9A75}" srcOrd="0" destOrd="0" parTransId="{AE131F92-8D69-493A-B19A-850360BD2341}" sibTransId="{DE34D356-8940-4676-AFAF-9E3749CDD1E2}"/>
    <dgm:cxn modelId="{A6180A48-7846-4FC5-B9DA-842E693ED3D7}" type="presOf" srcId="{50C8857A-FA85-4D89-B52E-CC870B8311F3}" destId="{84D87831-76A9-45AA-8973-225A9AEBFFF7}" srcOrd="0" destOrd="0" presId="urn:microsoft.com/office/officeart/2005/8/layout/vList5"/>
    <dgm:cxn modelId="{CB6E11D4-1E59-4F77-821A-FCB9D68D7F96}" srcId="{70F4318A-E777-496C-A321-306B9B7E76B4}" destId="{9C569022-67DE-4ECE-A658-EE689AF4F1C9}" srcOrd="0" destOrd="0" parTransId="{E1281668-BB3B-4731-81ED-D4EAD35FAB98}" sibTransId="{5AA2FC96-D2AC-45BD-8309-6DADF6354134}"/>
    <dgm:cxn modelId="{F43A4421-BAD5-404B-B817-84CE0B4FFEE6}" type="presOf" srcId="{7D824AA5-587E-4A6E-9A15-77851A77D8DE}" destId="{C7F10A5F-EF74-4450-9405-83E63C6AFED0}" srcOrd="0" destOrd="0" presId="urn:microsoft.com/office/officeart/2005/8/layout/vList5"/>
    <dgm:cxn modelId="{853D19D1-C8EA-4106-B656-B01B2A283F64}" srcId="{70F4318A-E777-496C-A321-306B9B7E76B4}" destId="{08F6FB12-3E4E-4989-A282-D306B5A1CC6C}" srcOrd="3" destOrd="0" parTransId="{40159463-3146-44D3-802A-B735B1C25B4E}" sibTransId="{A610436F-FA65-4A2A-8B69-7C79A1FE3D0E}"/>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290243-9586-4FD8-9268-FFC159A95363}"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A6B25E8E-3AD5-476E-AE79-19EE4887E230}">
      <dgm:prSet custT="1"/>
      <dgm:spPr/>
      <dgm:t>
        <a:bodyPr/>
        <a:lstStyle/>
        <a:p>
          <a:pPr rtl="0"/>
          <a:r>
            <a:rPr lang="en-US" sz="6600" b="1" dirty="0" smtClean="0"/>
            <a:t>F.P.</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US" sz="2800" b="1" dirty="0" smtClean="0"/>
            <a:t>Rapid, correct development is central</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US" sz="2800" b="1" dirty="0" smtClean="0"/>
            <a:t>Parallelism a bonus</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0027F459-B446-46B1-8201-A37991051222}">
      <dgm:prSet custT="1"/>
      <dgm:spPr/>
      <dgm:t>
        <a:bodyPr/>
        <a:lstStyle/>
        <a:p>
          <a:pPr rtl="0"/>
          <a:r>
            <a:rPr lang="en-GB" sz="2800" b="1" dirty="0" smtClean="0"/>
            <a:t>Functional-first languages deliver real value </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7D6988BB-C65B-4E09-813B-7747FFB5A8A2}">
      <dgm:prSet custT="1"/>
      <dgm:spPr/>
      <dgm:t>
        <a:bodyPr/>
        <a:lstStyle/>
        <a:p>
          <a:pPr rtl="0"/>
          <a:r>
            <a:rPr lang="en-US" sz="2800" b="1" dirty="0" smtClean="0"/>
            <a:t>F.P. as a recruitment strategy: languages are important, people even more so</a:t>
          </a:r>
          <a:endParaRPr lang="en-US" sz="2800" b="1" dirty="0"/>
        </a:p>
      </dgm:t>
    </dgm:pt>
    <dgm:pt modelId="{97966A1B-3566-43CC-877A-F65EBB3C1A0D}" type="sibTrans" cxnId="{E2016309-E145-43C6-8FC9-F006FC5FC1F1}">
      <dgm:prSet/>
      <dgm:spPr/>
      <dgm:t>
        <a:bodyPr/>
        <a:lstStyle/>
        <a:p>
          <a:endParaRPr lang="en-US" sz="2400" b="1"/>
        </a:p>
      </dgm:t>
    </dgm:pt>
    <dgm:pt modelId="{71D039FD-D047-44D4-9296-81F6D5279051}" type="parTrans" cxnId="{E2016309-E145-43C6-8FC9-F006FC5FC1F1}">
      <dgm:prSet/>
      <dgm:spPr/>
      <dgm:t>
        <a:bodyPr/>
        <a:lstStyle/>
        <a:p>
          <a:endParaRPr lang="en-US" sz="2400" b="1"/>
        </a:p>
      </dgm:t>
    </dgm:pt>
    <dgm:pt modelId="{20FBF571-C8EB-4BB9-BE2A-FDFB6FCF30F8}" type="pres">
      <dgm:prSet presAssocID="{9F290243-9586-4FD8-9268-FFC159A95363}" presName="Name0" presStyleCnt="0">
        <dgm:presLayoutVars>
          <dgm:dir/>
          <dgm:animLvl val="lvl"/>
          <dgm:resizeHandles val="exact"/>
        </dgm:presLayoutVars>
      </dgm:prSet>
      <dgm:spPr/>
      <dgm:t>
        <a:bodyPr/>
        <a:lstStyle/>
        <a:p>
          <a:endParaRPr lang="en-GB"/>
        </a:p>
      </dgm:t>
    </dgm:pt>
    <dgm:pt modelId="{CFE5919C-23F6-4C0B-8B2E-E802AC278DB6}" type="pres">
      <dgm:prSet presAssocID="{A6B25E8E-3AD5-476E-AE79-19EE4887E230}" presName="linNode" presStyleCnt="0"/>
      <dgm:spPr/>
    </dgm:pt>
    <dgm:pt modelId="{2C9166EA-DB1D-4754-8AA0-81B95A704541}" type="pres">
      <dgm:prSet presAssocID="{A6B25E8E-3AD5-476E-AE79-19EE4887E230}" presName="parentText" presStyleLbl="node1" presStyleIdx="0" presStyleCnt="1">
        <dgm:presLayoutVars>
          <dgm:chMax val="1"/>
          <dgm:bulletEnabled val="1"/>
        </dgm:presLayoutVars>
      </dgm:prSet>
      <dgm:spPr/>
      <dgm:t>
        <a:bodyPr/>
        <a:lstStyle/>
        <a:p>
          <a:endParaRPr lang="en-GB"/>
        </a:p>
      </dgm:t>
    </dgm:pt>
    <dgm:pt modelId="{2C6BDAC9-ABAF-44AD-9B0F-47D564ED0A5C}" type="pres">
      <dgm:prSet presAssocID="{A6B25E8E-3AD5-476E-AE79-19EE4887E230}" presName="descendantText" presStyleLbl="alignAccFollowNode1" presStyleIdx="0" presStyleCnt="1">
        <dgm:presLayoutVars>
          <dgm:bulletEnabled val="1"/>
        </dgm:presLayoutVars>
      </dgm:prSet>
      <dgm:spPr/>
      <dgm:t>
        <a:bodyPr/>
        <a:lstStyle/>
        <a:p>
          <a:endParaRPr lang="en-GB"/>
        </a:p>
      </dgm:t>
    </dgm:pt>
  </dgm:ptLst>
  <dgm:cxnLst>
    <dgm:cxn modelId="{5E982DEF-77EC-42C1-8996-B5414942D3E3}" type="presOf" srcId="{0027F459-B446-46B1-8201-A37991051222}" destId="{2C6BDAC9-ABAF-44AD-9B0F-47D564ED0A5C}" srcOrd="0" destOrd="0" presId="urn:microsoft.com/office/officeart/2005/8/layout/vList5"/>
    <dgm:cxn modelId="{0A4FF1E7-E933-4C60-BCA1-B3784330DCD2}" srcId="{A6B25E8E-3AD5-476E-AE79-19EE4887E230}" destId="{B6DA48CD-B6A1-40DF-B1B2-298D0352C4AA}" srcOrd="1" destOrd="0" parTransId="{1E1D15BA-B465-4B32-88A9-5EC3A54AFD7E}" sibTransId="{AB616020-4390-47C6-943E-87A53E0DC69B}"/>
    <dgm:cxn modelId="{0DACF920-5BA3-4A2A-B915-95CA3864B814}" type="presOf" srcId="{B6DA48CD-B6A1-40DF-B1B2-298D0352C4AA}" destId="{2C6BDAC9-ABAF-44AD-9B0F-47D564ED0A5C}" srcOrd="0" destOrd="1" presId="urn:microsoft.com/office/officeart/2005/8/layout/vList5"/>
    <dgm:cxn modelId="{07BE9774-0512-43EF-A3DC-1A4772EAE494}" type="presOf" srcId="{8379D34F-D2EB-44C7-A6BA-B404EF2D892C}" destId="{2C6BDAC9-ABAF-44AD-9B0F-47D564ED0A5C}" srcOrd="0" destOrd="2" presId="urn:microsoft.com/office/officeart/2005/8/layout/vList5"/>
    <dgm:cxn modelId="{3DBBC74C-CBB7-4B92-82FF-48E8ED83FF5D}" type="presOf" srcId="{A6B25E8E-3AD5-476E-AE79-19EE4887E230}" destId="{2C9166EA-DB1D-4754-8AA0-81B95A704541}" srcOrd="0" destOrd="0" presId="urn:microsoft.com/office/officeart/2005/8/layout/vList5"/>
    <dgm:cxn modelId="{5878124E-315D-420E-A1E9-A7CC79A6320B}" srcId="{9F290243-9586-4FD8-9268-FFC159A95363}" destId="{A6B25E8E-3AD5-476E-AE79-19EE4887E230}" srcOrd="0" destOrd="0" parTransId="{F2965A2F-5969-4BEE-816D-3851E58EC2F4}" sibTransId="{4495C953-E758-40B5-96E6-91E656D25076}"/>
    <dgm:cxn modelId="{67370287-8466-4876-8490-A1361B6F169B}" type="presOf" srcId="{9F290243-9586-4FD8-9268-FFC159A95363}" destId="{20FBF571-C8EB-4BB9-BE2A-FDFB6FCF30F8}" srcOrd="0" destOrd="0" presId="urn:microsoft.com/office/officeart/2005/8/layout/vList5"/>
    <dgm:cxn modelId="{48DCABCC-9DD7-488F-8A2E-2A88D8BE32F0}" srcId="{A6B25E8E-3AD5-476E-AE79-19EE4887E230}" destId="{8379D34F-D2EB-44C7-A6BA-B404EF2D892C}" srcOrd="2" destOrd="0" parTransId="{784C2F39-8EE2-4C1A-8502-BA28A769CF6F}" sibTransId="{565F2C0E-B1E4-41FA-8DCE-D03CDE3DB36D}"/>
    <dgm:cxn modelId="{EC78E062-EA3B-43A4-A0B5-9B30C61EC779}" srcId="{A6B25E8E-3AD5-476E-AE79-19EE4887E230}" destId="{0027F459-B446-46B1-8201-A37991051222}" srcOrd="0" destOrd="0" parTransId="{7FF8C639-B210-4124-A577-D463CD290EA6}" sibTransId="{401F4873-09FD-4618-AC1C-F6AC07B1AE63}"/>
    <dgm:cxn modelId="{E2016309-E145-43C6-8FC9-F006FC5FC1F1}" srcId="{A6B25E8E-3AD5-476E-AE79-19EE4887E230}" destId="{7D6988BB-C65B-4E09-813B-7747FFB5A8A2}" srcOrd="3" destOrd="0" parTransId="{71D039FD-D047-44D4-9296-81F6D5279051}" sibTransId="{97966A1B-3566-43CC-877A-F65EBB3C1A0D}"/>
    <dgm:cxn modelId="{BEAAB015-B1D4-4EE2-B742-EF7931E55C94}" type="presOf" srcId="{7D6988BB-C65B-4E09-813B-7747FFB5A8A2}" destId="{2C6BDAC9-ABAF-44AD-9B0F-47D564ED0A5C}" srcOrd="0" destOrd="3" presId="urn:microsoft.com/office/officeart/2005/8/layout/vList5"/>
    <dgm:cxn modelId="{CE3FDB1E-03F4-43F1-969E-4509DD7DC478}" type="presParOf" srcId="{20FBF571-C8EB-4BB9-BE2A-FDFB6FCF30F8}" destId="{CFE5919C-23F6-4C0B-8B2E-E802AC278DB6}" srcOrd="0" destOrd="0" presId="urn:microsoft.com/office/officeart/2005/8/layout/vList5"/>
    <dgm:cxn modelId="{19749023-5825-4383-800D-076573663C6C}" type="presParOf" srcId="{CFE5919C-23F6-4C0B-8B2E-E802AC278DB6}" destId="{2C9166EA-DB1D-4754-8AA0-81B95A704541}" srcOrd="0" destOrd="0" presId="urn:microsoft.com/office/officeart/2005/8/layout/vList5"/>
    <dgm:cxn modelId="{BBD8E77D-3D61-47B9-AFEF-D598E39EE316}" type="presParOf" srcId="{CFE5919C-23F6-4C0B-8B2E-E802AC278DB6}" destId="{2C6BDAC9-ABAF-44AD-9B0F-47D564ED0A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smtClean="0"/>
            <a:t>Ready for supported use in VS2010 + VS11</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Code correctness, efficiency and interoperation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Improved time-to-market for analytical components</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Analytical Components</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Financial Models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1D139DC4-BF43-44E1-A86E-9996EB61389F}">
      <dgm:prSet phldrT="[Text]" custT="1"/>
      <dgm:spPr/>
      <dgm:t>
        <a:bodyPr/>
        <a:lstStyle/>
        <a:p>
          <a:r>
            <a:rPr lang="en-GB" sz="3200" b="1" dirty="0" smtClean="0"/>
            <a:t>Insurance Calculation Engines</a:t>
          </a:r>
          <a:endParaRPr lang="en-GB" sz="3200" b="1" dirty="0"/>
        </a:p>
      </dgm:t>
    </dgm:pt>
    <dgm:pt modelId="{D87FFDBF-84AE-4AF8-A71A-2301F33AA735}" type="parTrans" cxnId="{C1A9006D-93D2-4FA2-9D89-715F7C5B6A4B}">
      <dgm:prSet/>
      <dgm:spPr/>
    </dgm:pt>
    <dgm:pt modelId="{74F1C202-7147-4FFF-9618-5B30ECEE491D}" type="sibTrans" cxnId="{C1A9006D-93D2-4FA2-9D89-715F7C5B6A4B}">
      <dgm:prSet/>
      <dgm:spPr/>
    </dgm:pt>
    <dgm:pt modelId="{EFB0F3CA-8A51-43E5-A8D3-C7A53BECED6D}">
      <dgm:prSet phldrT="[Text]" custT="1"/>
      <dgm:spPr/>
      <dgm:t>
        <a:bodyPr/>
        <a:lstStyle/>
        <a:p>
          <a:r>
            <a:rPr lang="en-GB" sz="3200" b="1" dirty="0" smtClean="0"/>
            <a:t>Trading Platforms</a:t>
          </a:r>
          <a:endParaRPr lang="en-GB" sz="3200" b="1" dirty="0"/>
        </a:p>
      </dgm:t>
    </dgm:pt>
    <dgm:pt modelId="{B7CF4189-F311-4D8A-A404-47F5FC039074}" type="parTrans" cxnId="{C088E801-B271-44A1-BE47-39BF0FC83285}">
      <dgm:prSet/>
      <dgm:spPr/>
    </dgm:pt>
    <dgm:pt modelId="{FCA19AA9-C7C3-48DB-BABC-565F7177E600}" type="sibTrans" cxnId="{C088E801-B271-44A1-BE47-39BF0FC83285}">
      <dgm:prSet/>
      <dgm:spPr/>
    </dgm:pt>
    <dgm:pt modelId="{93F7607A-E2F1-4F42-AA9E-CE2E3D5DD6E9}">
      <dgm:prSet phldrT="[Text]" custT="1"/>
      <dgm:spPr/>
      <dgm:t>
        <a:bodyPr/>
        <a:lstStyle/>
        <a:p>
          <a:r>
            <a:rPr lang="en-GB" sz="3200" b="1" dirty="0" smtClean="0"/>
            <a:t>…</a:t>
          </a:r>
          <a:endParaRPr lang="en-GB" sz="3200" b="1" dirty="0"/>
        </a:p>
      </dgm:t>
    </dgm:pt>
    <dgm:pt modelId="{FC09E5A4-D240-4161-A11B-1613992D2156}" type="parTrans" cxnId="{E4E0C95A-A3CC-48F4-8D78-F497B647BEF5}">
      <dgm:prSet/>
      <dgm:spPr/>
    </dgm:pt>
    <dgm:pt modelId="{B1D5B372-715B-4308-AECE-3F679CFD866C}" type="sibTrans" cxnId="{E4E0C95A-A3CC-48F4-8D78-F497B647BEF5}">
      <dgm:prSet/>
      <dgm:spPr/>
    </dgm:pt>
    <dgm:pt modelId="{5C9A7349-A404-4A2F-A48F-6F0C261CD25F}">
      <dgm:prSet phldrT="[Text]" custT="1"/>
      <dgm:spPr/>
      <dgm:t>
        <a:bodyPr/>
        <a:lstStyle/>
        <a:p>
          <a:r>
            <a:rPr lang="en-GB" sz="3200" b="1" dirty="0" smtClean="0"/>
            <a:t>Risk Analysis Components</a:t>
          </a:r>
          <a:endParaRPr lang="en-GB" sz="3200" b="1" dirty="0"/>
        </a:p>
      </dgm:t>
    </dgm:pt>
    <dgm:pt modelId="{E5A7132D-2D5E-46D3-95AB-366A6A879951}" type="parTrans" cxnId="{495CCB12-633D-4776-BDED-CC1380842660}">
      <dgm:prSet/>
      <dgm:spPr/>
    </dgm:pt>
    <dgm:pt modelId="{20D89091-5CCF-4F47-9229-A99E091C0AAF}" type="sibTrans" cxnId="{495CCB12-633D-4776-BDED-CC1380842660}">
      <dgm:prSet/>
      <dgm:spPr/>
    </dgm:pt>
    <dgm:pt modelId="{060EB9F2-0838-4834-8C39-2718E2B34E59}">
      <dgm:prSet phldrT="[Text]" custT="1"/>
      <dgm:spPr/>
      <dgm:t>
        <a:bodyPr/>
        <a:lstStyle/>
        <a:p>
          <a:r>
            <a:rPr lang="en-GB" sz="3200" b="1" dirty="0" smtClean="0"/>
            <a:t>Valuation Engines</a:t>
          </a:r>
          <a:endParaRPr lang="en-GB" sz="3200" b="1" dirty="0"/>
        </a:p>
      </dgm:t>
    </dgm:pt>
    <dgm:pt modelId="{2802617A-3EC1-46DB-AC9E-47A118B42835}" type="parTrans" cxnId="{B06448DC-7279-497A-8826-A28D39D0E2D8}">
      <dgm:prSet/>
      <dgm:spPr/>
    </dgm:pt>
    <dgm:pt modelId="{3F330824-5E60-4B21-A78E-2E1CF731ADAE}" type="sibTrans" cxnId="{B06448DC-7279-497A-8826-A28D39D0E2D8}">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5991899F-88BC-4ADE-851A-BF4511A59123}" type="presOf" srcId="{93F7607A-E2F1-4F42-AA9E-CE2E3D5DD6E9}" destId="{671EDA18-3F56-4962-9CC7-6C7A0732D094}" srcOrd="0" destOrd="5" presId="urn:microsoft.com/office/officeart/2005/8/layout/vList2"/>
    <dgm:cxn modelId="{4D3C43E7-2FE4-4385-9D24-0CD354B70DF7}" type="presOf" srcId="{5C9A7349-A404-4A2F-A48F-6F0C261CD25F}" destId="{671EDA18-3F56-4962-9CC7-6C7A0732D094}" srcOrd="0" destOrd="2" presId="urn:microsoft.com/office/officeart/2005/8/layout/vList2"/>
    <dgm:cxn modelId="{495CCB12-633D-4776-BDED-CC1380842660}" srcId="{CCCF7287-E029-474F-92E0-330D412FFCC9}" destId="{5C9A7349-A404-4A2F-A48F-6F0C261CD25F}" srcOrd="2" destOrd="0" parTransId="{E5A7132D-2D5E-46D3-95AB-366A6A879951}" sibTransId="{20D89091-5CCF-4F47-9229-A99E091C0AAF}"/>
    <dgm:cxn modelId="{C1A9006D-93D2-4FA2-9D89-715F7C5B6A4B}" srcId="{CCCF7287-E029-474F-92E0-330D412FFCC9}" destId="{1D139DC4-BF43-44E1-A86E-9996EB61389F}" srcOrd="3" destOrd="0" parTransId="{D87FFDBF-84AE-4AF8-A71A-2301F33AA735}" sibTransId="{74F1C202-7147-4FFF-9618-5B30ECEE491D}"/>
    <dgm:cxn modelId="{751F774E-224E-48AE-A84A-CFB2109BEA1F}"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D17A2963-8FA6-4D02-849F-637C2316C6C1}" type="presOf" srcId="{CCCF7287-E029-474F-92E0-330D412FFCC9}" destId="{62CA8009-81F8-479A-AF72-A10954E61399}"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F48FC578-0517-4216-A1BA-54E558658310}" type="presOf" srcId="{060EB9F2-0838-4834-8C39-2718E2B34E59}" destId="{671EDA18-3F56-4962-9CC7-6C7A0732D094}" srcOrd="0" destOrd="1" presId="urn:microsoft.com/office/officeart/2005/8/layout/vList2"/>
    <dgm:cxn modelId="{B06448DC-7279-497A-8826-A28D39D0E2D8}" srcId="{CCCF7287-E029-474F-92E0-330D412FFCC9}" destId="{060EB9F2-0838-4834-8C39-2718E2B34E59}" srcOrd="1" destOrd="0" parTransId="{2802617A-3EC1-46DB-AC9E-47A118B42835}" sibTransId="{3F330824-5E60-4B21-A78E-2E1CF731ADAE}"/>
    <dgm:cxn modelId="{E4E0C95A-A3CC-48F4-8D78-F497B647BEF5}" srcId="{CCCF7287-E029-474F-92E0-330D412FFCC9}" destId="{93F7607A-E2F1-4F42-AA9E-CE2E3D5DD6E9}" srcOrd="5" destOrd="0" parTransId="{FC09E5A4-D240-4161-A11B-1613992D2156}" sibTransId="{B1D5B372-715B-4308-AECE-3F679CFD866C}"/>
    <dgm:cxn modelId="{C1F9F62C-2A49-4497-ABDB-202AB34361D0}" type="presOf" srcId="{EFB0F3CA-8A51-43E5-A8D3-C7A53BECED6D}" destId="{671EDA18-3F56-4962-9CC7-6C7A0732D094}" srcOrd="0" destOrd="4" presId="urn:microsoft.com/office/officeart/2005/8/layout/vList2"/>
    <dgm:cxn modelId="{642AC207-1DF2-4B0B-A473-6E0C6DEDB085}" type="presOf" srcId="{1D139DC4-BF43-44E1-A86E-9996EB61389F}" destId="{671EDA18-3F56-4962-9CC7-6C7A0732D094}" srcOrd="0" destOrd="3" presId="urn:microsoft.com/office/officeart/2005/8/layout/vList2"/>
    <dgm:cxn modelId="{649DC0C4-B662-4A5A-911C-1A723B9C2F06}" type="presOf" srcId="{0AC4619F-E89E-4E2E-8371-7F4D6D82FB8F}" destId="{671EDA18-3F56-4962-9CC7-6C7A0732D094}" srcOrd="0" destOrd="0" presId="urn:microsoft.com/office/officeart/2005/8/layout/vList2"/>
    <dgm:cxn modelId="{CC349835-EF2A-4984-8A64-40E9C8ABF685}" type="presParOf" srcId="{2394A785-3225-4F9E-B875-8DA5DC1E4124}" destId="{62CA8009-81F8-479A-AF72-A10954E61399}" srcOrd="0" destOrd="0" presId="urn:microsoft.com/office/officeart/2005/8/layout/vList2"/>
    <dgm:cxn modelId="{BCB77A86-FE31-4322-878F-4D1900384FC5}"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1EEFE04A-42CF-46BB-8C36-52C13C34C77D}" srcId="{2B52F956-BA16-4723-8DEA-CB1CEC17A8FF}" destId="{F7C46BBA-E9C4-40A5-BB7C-9518241C604E}" srcOrd="3" destOrd="0" parTransId="{2E8F6556-4A91-4DB0-A4E9-3E373EEDFEF6}" sibTransId="{C3B8740C-0F8F-4AEA-8625-572736F52087}"/>
    <dgm:cxn modelId="{4141C6AC-FD6D-44CF-8D3A-D7EEECFF9DEB}" type="presOf" srcId="{2B52F956-BA16-4723-8DEA-CB1CEC17A8FF}" destId="{2394A785-3225-4F9E-B875-8DA5DC1E412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FCore</a:t>
          </a:r>
          <a:r>
            <a:rPr lang="en-GB" b="1" baseline="0" dirty="0" smtClean="0"/>
            <a:t> Math</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2E8FBF7F-A43A-406D-A6EA-E8F783C720B0}" type="presOf" srcId="{B6DBC7DC-BA48-4B3B-A4F9-4FAFD1B0998E}" destId="{3C71F89C-BD84-46F9-9164-500BDA45A602}" srcOrd="0" destOrd="0" presId="urn:microsoft.com/office/officeart/2005/8/layout/vList5"/>
    <dgm:cxn modelId="{24DFB029-72B2-4F07-9C04-35633121104E}" type="presOf" srcId="{AC8851AD-BFE1-4B4F-9E86-8626D005EC91}" destId="{CCA9FC9B-6864-4FEB-94BA-1B34B68C7CF2}" srcOrd="0" destOrd="0" presId="urn:microsoft.com/office/officeart/2005/8/layout/vList5"/>
    <dgm:cxn modelId="{C48EC3B2-C17B-4291-8ED8-40E48F68241A}" srcId="{DCB9AE91-8B53-413D-A054-7E44E60DA360}" destId="{E1DBD15B-A5AD-4704-A6E0-339A3156D6DE}" srcOrd="3" destOrd="0" parTransId="{75D4073F-0B02-49E2-A237-7D89664BDFF9}" sibTransId="{8237BC95-4C6E-43C3-934E-E3E2150B0367}"/>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a:t>
          </a:r>
          <a:r>
            <a:rPr lang="en-GB" b="1" dirty="0" smtClean="0"/>
            <a:t>other { open-source, </a:t>
          </a:r>
          <a:r>
            <a:rPr lang="en-GB" b="1" smtClean="0"/>
            <a:t>.NET, C</a:t>
          </a:r>
          <a:r>
            <a:rPr lang="en-GB" b="1" dirty="0" smtClean="0"/>
            <a:t>#, …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F4B7A4C7-ECEB-481B-92DC-3DEF47D16AE6}" type="presOf" srcId="{AC8851AD-BFE1-4B4F-9E86-8626D005EC91}" destId="{CCA9FC9B-6864-4FEB-94BA-1B34B68C7CF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58995EF3-621B-41BD-8358-7C3E9F5D3340}" type="presParOf" srcId="{004CBC2B-B3B4-49C8-A46B-A8D4CD928CE0}" destId="{3327B716-D5AF-4D3B-9BDE-3064F62363C0}" srcOrd="6"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AC9-ABAF-44AD-9B0F-47D564ED0A5C}">
      <dsp:nvSpPr>
        <dsp:cNvPr id="0" name=""/>
        <dsp:cNvSpPr/>
      </dsp:nvSpPr>
      <dsp:spPr>
        <a:xfrm rot="5400000">
          <a:off x="3684335" y="-160496"/>
          <a:ext cx="4030849" cy="5364480"/>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dirty="0" smtClean="0"/>
            <a:t>Functional-first languages deliver real value </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Rapid, correct development is central</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Parallelism a bonus</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F.P. as a recruitment strategy: languages are important, people even more so</a:t>
          </a:r>
          <a:endParaRPr lang="en-US" sz="2800" b="1" kern="1200" dirty="0"/>
        </a:p>
      </dsp:txBody>
      <dsp:txXfrm rot="-5400000">
        <a:off x="3017520" y="703089"/>
        <a:ext cx="5167710" cy="3637309"/>
      </dsp:txXfrm>
    </dsp:sp>
    <dsp:sp modelId="{2C9166EA-DB1D-4754-8AA0-81B95A704541}">
      <dsp:nvSpPr>
        <dsp:cNvPr id="0" name=""/>
        <dsp:cNvSpPr/>
      </dsp:nvSpPr>
      <dsp:spPr>
        <a:xfrm>
          <a:off x="0" y="2462"/>
          <a:ext cx="3017520" cy="503856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125730" rIns="251460" bIns="125730" numCol="1" spcCol="1270" anchor="ctr" anchorCtr="0">
          <a:noAutofit/>
        </a:bodyPr>
        <a:lstStyle/>
        <a:p>
          <a:pPr lvl="0" algn="ctr" defTabSz="2933700" rtl="0">
            <a:lnSpc>
              <a:spcPct val="90000"/>
            </a:lnSpc>
            <a:spcBef>
              <a:spcPct val="0"/>
            </a:spcBef>
            <a:spcAft>
              <a:spcPct val="35000"/>
            </a:spcAft>
          </a:pPr>
          <a:r>
            <a:rPr lang="en-US" sz="6600" b="1" kern="1200" dirty="0" smtClean="0"/>
            <a:t>F.P.</a:t>
          </a:r>
          <a:endParaRPr lang="en-US" sz="3200" b="1" kern="1200" dirty="0"/>
        </a:p>
      </dsp:txBody>
      <dsp:txXfrm>
        <a:off x="147303" y="149765"/>
        <a:ext cx="2722914" cy="47439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Improved time-to-market for analytical components</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smtClean="0"/>
            <a:t>Ready for supported use in VS2010 + VS11</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Code correctness, efficiency and interoperation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Analytical Components</a:t>
          </a:r>
          <a:endParaRPr lang="en-GB" sz="3600" b="1" kern="1200" dirty="0"/>
        </a:p>
      </dsp:txBody>
      <dsp:txXfrm>
        <a:off x="45235" y="51445"/>
        <a:ext cx="6906075" cy="836170"/>
      </dsp:txXfrm>
    </dsp:sp>
    <dsp:sp modelId="{671EDA18-3F56-4962-9CC7-6C7A0732D094}">
      <dsp:nvSpPr>
        <dsp:cNvPr id="0" name=""/>
        <dsp:cNvSpPr/>
      </dsp:nvSpPr>
      <dsp:spPr>
        <a:xfrm>
          <a:off x="0" y="932851"/>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Financial Models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Valuation 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Risk Analysis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Insurance Calculation Engines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Trading Platforms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1"/>
        <a:ext cx="6996545" cy="3552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FCore</a:t>
          </a:r>
          <a:r>
            <a:rPr lang="en-GB" sz="1700" b="1" kern="1200" baseline="0" dirty="0" smtClean="0"/>
            <a:t> Math</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very powerful cross-platform HTML5 web/mobile programming</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WebSharper</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4">
            <a:tint val="40000"/>
            <a:alpha val="90000"/>
            <a:hueOff val="539395"/>
            <a:satOff val="-9365"/>
            <a:lumOff val="-318"/>
            <a:alphaOff val="0"/>
          </a:schemeClr>
        </a:solidFill>
        <a:ln w="25400" cap="flat" cmpd="sng" algn="ctr">
          <a:solidFill>
            <a:schemeClr val="accent4">
              <a:tint val="40000"/>
              <a:alpha val="90000"/>
              <a:hueOff val="539395"/>
              <a:satOff val="-9365"/>
              <a:lumOff val="-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statistical/math programming + GPU</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4">
            <a:hueOff val="836033"/>
            <a:satOff val="-9362"/>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r>
            <a:rPr lang="en-GB" sz="2800" b="1" kern="1200" dirty="0" err="1" smtClean="0"/>
            <a:t>FCore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4">
            <a:tint val="40000"/>
            <a:alpha val="90000"/>
            <a:hueOff val="1078791"/>
            <a:satOff val="-18731"/>
            <a:lumOff val="-636"/>
            <a:alphaOff val="0"/>
          </a:schemeClr>
        </a:solidFill>
        <a:ln w="25400" cap="flat" cmpd="sng" algn="ctr">
          <a:solidFill>
            <a:schemeClr val="accent4">
              <a:tint val="40000"/>
              <a:alpha val="90000"/>
              <a:hueOff val="1078791"/>
              <a:satOff val="-18731"/>
              <a:lumOff val="-6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a cloud-execution framework</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4">
            <a:hueOff val="1672066"/>
            <a:satOff val="-18723"/>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m-brace </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many </a:t>
          </a:r>
          <a:r>
            <a:rPr lang="en-GB" sz="2200" b="1" kern="1200" dirty="0" smtClean="0"/>
            <a:t>other { open-source, </a:t>
          </a:r>
          <a:r>
            <a:rPr lang="en-GB" sz="2200" b="1" kern="1200" smtClean="0"/>
            <a:t>.NET, C</a:t>
          </a:r>
          <a:r>
            <a:rPr lang="en-GB" sz="2200" b="1" kern="1200" dirty="0" smtClean="0"/>
            <a:t>#, … }</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4/24/2012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4/24/2012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with Functional-First Languages in Finance</a:t>
            </a:r>
            <a:endParaRPr lang="en-US" sz="1400" b="1" dirty="0" smtClean="0"/>
          </a:p>
        </p:txBody>
      </p:sp>
      <p:sp>
        <p:nvSpPr>
          <p:cNvPr id="27650" name="Rectangle 3"/>
          <p:cNvSpPr>
            <a:spLocks noGrp="1" noChangeArrowheads="1"/>
          </p:cNvSpPr>
          <p:nvPr>
            <p:ph type="subTitle" idx="1"/>
          </p:nvPr>
        </p:nvSpPr>
        <p:spPr/>
        <p:txBody>
          <a:bodyPr/>
          <a:lstStyle/>
          <a:p>
            <a:endParaRPr lang="en-US" sz="2000" b="1" dirty="0" smtClean="0">
              <a:solidFill>
                <a:schemeClr val="tx1"/>
              </a:solidFill>
            </a:endParaRPr>
          </a:p>
          <a:p>
            <a:pPr eaLnBrk="1" hangingPunct="1"/>
            <a:endParaRPr lang="en-US" sz="2000" b="1" dirty="0">
              <a:solidFill>
                <a:schemeClr val="tx1"/>
              </a:solidFill>
            </a:endParaRPr>
          </a:p>
          <a:p>
            <a:pPr eaLnBrk="1" hangingPunct="1"/>
            <a:r>
              <a:rPr lang="en-US" sz="2000" b="1" dirty="0" smtClean="0">
                <a:solidFill>
                  <a:schemeClr val="tx1"/>
                </a:solidFill>
              </a:rPr>
              <a:t>Dr. Don Syme 		</a:t>
            </a:r>
          </a:p>
          <a:p>
            <a:pPr eaLnBrk="1" hangingPunct="1"/>
            <a:r>
              <a:rPr lang="en-US" sz="2000" b="1" dirty="0" smtClean="0">
                <a:solidFill>
                  <a:schemeClr val="tx1"/>
                </a:solidFill>
              </a:rPr>
              <a:t>Principal Researcher</a:t>
            </a:r>
          </a:p>
          <a:p>
            <a:pPr eaLnBrk="1" hangingPunct="1"/>
            <a:r>
              <a:rPr lang="en-US" sz="2000" b="1" dirty="0" smtClean="0">
                <a:solidFill>
                  <a:schemeClr val="tx1"/>
                </a:solidFill>
              </a:rPr>
              <a:t>Microsoft Research	</a:t>
            </a:r>
          </a:p>
        </p:txBody>
      </p:sp>
    </p:spTree>
    <p:extLst>
      <p:ext uri="{BB962C8B-B14F-4D97-AF65-F5344CB8AC3E}">
        <p14:creationId xmlns:p14="http://schemas.microsoft.com/office/powerpoint/2010/main" val="44367510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84743399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290236160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653582"/>
          </a:xfrm>
        </p:spPr>
        <p:txBody>
          <a:bodyPr/>
          <a:lstStyle/>
          <a:p>
            <a:r>
              <a:rPr lang="en-GB" b="1" dirty="0" smtClean="0"/>
              <a:t>Is Complexity a Problem?  </a:t>
            </a:r>
            <a:br>
              <a:rPr lang="en-GB" b="1" dirty="0" smtClean="0"/>
            </a:br>
            <a:r>
              <a:rPr lang="en-GB" dirty="0"/>
              <a:t/>
            </a:r>
            <a:br>
              <a:rPr lang="en-GB" dirty="0"/>
            </a:br>
            <a:r>
              <a:rPr lang="en-GB" dirty="0" smtClean="0"/>
              <a:t>Intractable </a:t>
            </a:r>
            <a:r>
              <a:rPr lang="en-GB" sz="4000" dirty="0" smtClean="0"/>
              <a:t>Models </a:t>
            </a:r>
            <a:r>
              <a:rPr lang="en-GB" sz="4000" dirty="0" smtClean="0">
                <a:sym typeface="Wingdings" pitchFamily="2" charset="2"/>
              </a:rPr>
              <a:t> No product</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No product</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No product</a:t>
            </a:r>
            <a:r>
              <a:rPr lang="en-GB" sz="4000" dirty="0"/>
              <a:t/>
            </a:r>
            <a:br>
              <a:rPr lang="en-GB" sz="4000" dirty="0"/>
            </a:br>
            <a:endParaRPr lang="en-GB" b="1" dirty="0"/>
          </a:p>
        </p:txBody>
      </p:sp>
    </p:spTree>
    <p:extLst>
      <p:ext uri="{BB962C8B-B14F-4D97-AF65-F5344CB8AC3E}">
        <p14:creationId xmlns:p14="http://schemas.microsoft.com/office/powerpoint/2010/main" val="38059771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096780"/>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the </a:t>
            </a:r>
            <a:r>
              <a:rPr lang="en-GB" sz="4000" dirty="0"/>
              <a:t>set of problems that F# 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If you want a technical talk….</a:t>
            </a:r>
            <a:endParaRPr lang="en-GB" dirty="0"/>
          </a:p>
        </p:txBody>
      </p:sp>
      <p:sp>
        <p:nvSpPr>
          <p:cNvPr id="3" name="Text Placeholder 2"/>
          <p:cNvSpPr>
            <a:spLocks noGrp="1"/>
          </p:cNvSpPr>
          <p:nvPr>
            <p:ph type="body" idx="1"/>
          </p:nvPr>
        </p:nvSpPr>
        <p:spPr>
          <a:xfrm>
            <a:off x="389436" y="1447800"/>
            <a:ext cx="8363937" cy="3625608"/>
          </a:xfrm>
        </p:spPr>
        <p:txBody>
          <a:bodyPr/>
          <a:lstStyle/>
          <a:p>
            <a:r>
              <a:rPr lang="en-GB" dirty="0" smtClean="0"/>
              <a:t>F# 2.0 </a:t>
            </a:r>
            <a:r>
              <a:rPr lang="en-GB" dirty="0" err="1" smtClean="0"/>
              <a:t>TechEd</a:t>
            </a:r>
            <a:r>
              <a:rPr lang="en-GB" dirty="0" smtClean="0"/>
              <a:t> 2008</a:t>
            </a:r>
          </a:p>
          <a:p>
            <a:endParaRPr lang="en-GB" dirty="0" smtClean="0"/>
          </a:p>
          <a:p>
            <a:pPr marL="0" indent="0">
              <a:buNone/>
            </a:pPr>
            <a:r>
              <a:rPr lang="en-GB" dirty="0" smtClean="0"/>
              <a:t>	</a:t>
            </a:r>
            <a:r>
              <a:rPr lang="en-GB" sz="2800" dirty="0" smtClean="0"/>
              <a:t>An Overview of F# 2.0</a:t>
            </a:r>
            <a:endParaRPr lang="en-GB" dirty="0"/>
          </a:p>
          <a:p>
            <a:endParaRPr lang="en-GB" dirty="0" smtClean="0"/>
          </a:p>
          <a:p>
            <a:r>
              <a:rPr lang="en-GB" dirty="0"/>
              <a:t>F# 3.0 //</a:t>
            </a:r>
            <a:r>
              <a:rPr lang="en-GB" dirty="0" smtClean="0"/>
              <a:t>BUILD 2011</a:t>
            </a:r>
            <a:endParaRPr lang="en-GB" dirty="0"/>
          </a:p>
          <a:p>
            <a:pPr marL="0" indent="0">
              <a:buNone/>
            </a:pPr>
            <a:endParaRPr lang="en-GB" dirty="0" smtClean="0"/>
          </a:p>
          <a:p>
            <a:pPr marL="0" indent="0">
              <a:buNone/>
            </a:pPr>
            <a:r>
              <a:rPr lang="en-GB" sz="2800" dirty="0"/>
              <a:t>	</a:t>
            </a:r>
            <a:r>
              <a:rPr lang="en-GB" sz="2800" dirty="0" smtClean="0"/>
              <a:t>Data, Services, Web, Cloud, at your fingertips</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a:t>
            </a:r>
            <a:r>
              <a:rPr lang="en-GB" b="1" dirty="0" smtClean="0"/>
              <a:t>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a:t>
            </a:r>
            <a:r>
              <a:rPr lang="en-GB" b="1" dirty="0" smtClean="0"/>
              <a:t>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6" y="1447799"/>
            <a:ext cx="5012646" cy="4881336"/>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a:t>
            </a: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4" y="1579418"/>
            <a:ext cx="3526467" cy="3670566"/>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1087910" y="3428755"/>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4190187" y="3859996"/>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5429179"/>
          </a:xfrm>
        </p:spPr>
        <p:txBody>
          <a:bodyPr/>
          <a:lstStyle/>
          <a:p>
            <a:pPr algn="ctr"/>
            <a:r>
              <a:rPr lang="en-GB" sz="3600" dirty="0" smtClean="0"/>
              <a:t>Today: Some Simple Observations About</a:t>
            </a:r>
            <a:br>
              <a:rPr lang="en-GB" sz="3600" dirty="0" smtClean="0"/>
            </a:br>
            <a:r>
              <a:rPr lang="en-GB" sz="3600" dirty="0"/>
              <a:t/>
            </a:r>
            <a:br>
              <a:rPr lang="en-GB" sz="3600" dirty="0"/>
            </a:br>
            <a:r>
              <a:rPr lang="en-GB" sz="3600" dirty="0" smtClean="0">
                <a:solidFill>
                  <a:srgbClr val="FFFF00"/>
                </a:solidFill>
              </a:rPr>
              <a:t>Financial Engineering</a:t>
            </a:r>
            <a:br>
              <a:rPr lang="en-GB" sz="3600" dirty="0" smtClean="0">
                <a:solidFill>
                  <a:srgbClr val="FFFF00"/>
                </a:solidFill>
              </a:rPr>
            </a:br>
            <a:r>
              <a:rPr lang="en-GB" sz="3600" dirty="0" smtClean="0">
                <a:solidFill>
                  <a:srgbClr val="FFFF00"/>
                </a:solidFill>
              </a:rPr>
              <a:t>Quantitative Analysis</a:t>
            </a:r>
            <a:br>
              <a:rPr lang="en-GB" sz="3600" dirty="0" smtClean="0">
                <a:solidFill>
                  <a:srgbClr val="FFFF00"/>
                </a:solidFill>
              </a:rPr>
            </a:br>
            <a:r>
              <a:rPr lang="en-GB" sz="3600" dirty="0" smtClean="0">
                <a:solidFill>
                  <a:srgbClr val="FFFF00"/>
                </a:solidFill>
              </a:rPr>
              <a:t>Calculation Engines</a:t>
            </a:r>
            <a:br>
              <a:rPr lang="en-GB" sz="3600" dirty="0" smtClean="0">
                <a:solidFill>
                  <a:srgbClr val="FFFF00"/>
                </a:solidFill>
              </a:rPr>
            </a:br>
            <a:r>
              <a:rPr lang="en-GB" sz="3600" dirty="0" smtClean="0">
                <a:solidFill>
                  <a:srgbClr val="FFFF00"/>
                </a:solidFill>
              </a:rPr>
              <a:t>Trading Platforms</a:t>
            </a:r>
            <a:br>
              <a:rPr lang="en-GB" sz="3600" dirty="0" smtClean="0">
                <a:solidFill>
                  <a:srgbClr val="FFFF00"/>
                </a:solidFill>
              </a:rPr>
            </a:br>
            <a:r>
              <a:rPr lang="en-GB" sz="3600" dirty="0"/>
              <a:t/>
            </a:r>
            <a:br>
              <a:rPr lang="en-GB" sz="3600" dirty="0"/>
            </a:br>
            <a:r>
              <a:rPr lang="en-GB" sz="3200" dirty="0" smtClean="0"/>
              <a:t>with </a:t>
            </a:r>
            <a:br>
              <a:rPr lang="en-GB" sz="3200" dirty="0" smtClean="0"/>
            </a:br>
            <a:r>
              <a:rPr lang="en-GB" sz="3600" dirty="0" smtClean="0"/>
              <a:t/>
            </a:r>
            <a:br>
              <a:rPr lang="en-GB" sz="36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a:t>
            </a:r>
            <a:r>
              <a:rPr lang="en-GB" dirty="0" smtClean="0"/>
              <a:t>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a:t>
            </a:r>
            <a:r>
              <a:rPr lang="en-GB" dirty="0" smtClean="0"/>
              <a:t>F# in Advertisement </a:t>
            </a:r>
            <a:r>
              <a:rPr lang="en-GB" dirty="0" smtClean="0"/>
              <a:t>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Units of Measure Demo</a:t>
            </a:r>
            <a:endParaRPr lang="en-GB" dirty="0"/>
          </a:p>
        </p:txBody>
      </p:sp>
    </p:spTree>
    <p:extLst>
      <p:ext uri="{BB962C8B-B14F-4D97-AF65-F5344CB8AC3E}">
        <p14:creationId xmlns:p14="http://schemas.microsoft.com/office/powerpoint/2010/main" val="152742972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2143680"/>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a:t>
            </a:r>
            <a:r>
              <a:rPr lang="en-GB" dirty="0" smtClean="0"/>
              <a:t>in F#</a:t>
            </a:r>
            <a:endParaRPr lang="en-GB" strike="sngStrike" dirty="0"/>
          </a:p>
        </p:txBody>
      </p:sp>
      <p:graphicFrame>
        <p:nvGraphicFramePr>
          <p:cNvPr id="4" name="Diagram 3"/>
          <p:cNvGraphicFramePr/>
          <p:nvPr>
            <p:extLst>
              <p:ext uri="{D42A27DB-BD31-4B8C-83A1-F6EECF244321}">
                <p14:modId xmlns:p14="http://schemas.microsoft.com/office/powerpoint/2010/main" val="3564226831"/>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smtClean="0">
                <a:gradFill>
                  <a:gsLst>
                    <a:gs pos="0">
                      <a:srgbClr val="FFFFFF"/>
                    </a:gs>
                    <a:gs pos="100000">
                      <a:srgbClr val="FFFFFF"/>
                    </a:gs>
                  </a:gsLst>
                  <a:lin ang="5400000" scaled="0"/>
                </a:gradFill>
              </a:rPr>
              <a:t>I will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&gt;20 F# adoptions, nearly all successful</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many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a:gradFill>
                  <a:gsLst>
                    <a:gs pos="0">
                      <a:srgbClr val="FFFFFF"/>
                    </a:gs>
                    <a:gs pos="100000">
                      <a:srgbClr val="FFFFFF"/>
                    </a:gs>
                  </a:gsLst>
                  <a:lin ang="5400000" scaled="0"/>
                </a:gradFill>
              </a:rPr>
              <a:t>, Haskell, </a:t>
            </a:r>
            <a:r>
              <a:rPr lang="en-GB" sz="2800" dirty="0" err="1" smtClean="0">
                <a:gradFill>
                  <a:gsLst>
                    <a:gs pos="0">
                      <a:srgbClr val="FFFFFF"/>
                    </a:gs>
                    <a:gs pos="100000">
                      <a:srgbClr val="FFFFFF"/>
                    </a:gs>
                  </a:gsLst>
                  <a:lin ang="5400000" scaled="0"/>
                </a:gradFill>
              </a:rPr>
              <a:t>Scala</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p>
            <a:r>
              <a:rPr lang="en-US" sz="3600" dirty="0" smtClean="0"/>
              <a:t>In Summary – Functional-First Languages</a:t>
            </a:r>
            <a:endParaRPr lang="en-US" sz="3600"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099032706"/>
              </p:ext>
            </p:extLst>
          </p:nvPr>
        </p:nvGraphicFramePr>
        <p:xfrm>
          <a:off x="374073"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6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652319028"/>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http://fsharp.net</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pic>
        <p:nvPicPr>
          <p:cNvPr id="3" name="Content Placeholder 3" descr="Vis_F_blue_Hires.jpg"/>
          <p:cNvPicPr>
            <a:picLocks noChangeAspect="1"/>
          </p:cNvPicPr>
          <p:nvPr/>
        </p:nvPicPr>
        <p:blipFill>
          <a:blip r:embed="rId3"/>
          <a:stretch>
            <a:fillRect/>
          </a:stretch>
        </p:blipFill>
        <p:spPr>
          <a:xfrm>
            <a:off x="4558145" y="2962718"/>
            <a:ext cx="4158389" cy="2573905"/>
          </a:xfrm>
          <a:prstGeom prst="rect">
            <a:avLst/>
          </a:prstGeom>
        </p:spPr>
      </p:pic>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2120105446"/>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smtClean="0"/>
              <a:t>?</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3421042025"/>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880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418684293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10410</TotalTime>
  <Words>1249</Words>
  <Application>Microsoft Office PowerPoint</Application>
  <PresentationFormat>On-screen Show (4:3)</PresentationFormat>
  <Paragraphs>241</Paragraphs>
  <Slides>42</Slides>
  <Notes>20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42</vt:i4>
      </vt:variant>
    </vt:vector>
  </HeadingPairs>
  <TitlesOfParts>
    <vt:vector size="51" baseType="lpstr">
      <vt:lpstr>Arial</vt:lpstr>
      <vt:lpstr>Consolas</vt:lpstr>
      <vt:lpstr>Segoe Light</vt:lpstr>
      <vt:lpstr>Wingdings</vt:lpstr>
      <vt:lpstr>Segoe Condensed</vt:lpstr>
      <vt:lpstr>Segoe UI</vt:lpstr>
      <vt:lpstr>FSharp-teched-europe-2010-v2</vt:lpstr>
      <vt:lpstr>White with Consolas font for code slides</vt:lpstr>
      <vt:lpstr>1_White with Consolas font for code slides</vt:lpstr>
      <vt:lpstr>Succeeding with Functional-First Languages in Finance</vt:lpstr>
      <vt:lpstr>If you want a technical talk….</vt:lpstr>
      <vt:lpstr>Today: Some Simple Observations About  Financial Engineering Quantitative Analysis Calculation Engines Trading Platforms  with   F#  (and associated technologies)</vt:lpstr>
      <vt:lpstr>I will focus on the business perspective and its correspondence to the technical features of F#    Based on informal observations of &gt;20 F# adoptions, nearly all successful    many of the same lessons hold for  OCaml, Erlang, Haskell, Scala,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Problems</vt:lpstr>
      <vt:lpstr>Is Time to Market a Problem?  Late Models  Missed Business Opportunities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product  Intractable Services  No product  Intractable Products  No product </vt:lpstr>
      <vt:lpstr>The Recurring Business Problems</vt:lpstr>
      <vt:lpstr>What’s the Need?  Analytical programmers delivering correct, efficient components in the enterprise, on-time  This is the set of problems that F#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Summary – The Data Agrees!</vt:lpstr>
      <vt:lpstr>Part 3 – F# in Practice</vt:lpstr>
      <vt:lpstr>Units of Measure Demo</vt:lpstr>
      <vt:lpstr>   Lesson: Combining with the right tools is key  </vt:lpstr>
      <vt:lpstr>Examples</vt:lpstr>
      <vt:lpstr>F# in Practice: More Lessons</vt:lpstr>
      <vt:lpstr>Recent Developments in F# @ Microsoft</vt:lpstr>
      <vt:lpstr>Some Other Developments in F#</vt:lpstr>
      <vt:lpstr>In Summary – Functional-First Languages</vt:lpstr>
      <vt:lpstr>In Summary – F#</vt:lpstr>
      <vt:lpstr>Learn more at http://fsharp.net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226</cp:revision>
  <cp:lastPrinted>2010-05-11T05:02:34Z</cp:lastPrinted>
  <dcterms:created xsi:type="dcterms:W3CDTF">2010-11-09T11:20:14Z</dcterms:created>
  <dcterms:modified xsi:type="dcterms:W3CDTF">2012-04-24T21:32:30Z</dcterms:modified>
  <cp:category>TechEd Europe 2010</cp:category>
</cp:coreProperties>
</file>